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Economica"/>
      <p:regular r:id="rId31"/>
      <p:bold r:id="rId32"/>
      <p:italic r:id="rId33"/>
      <p:boldItalic r:id="rId34"/>
    </p:embeddedFont>
    <p:embeddedFont>
      <p:font typeface="Roboto Mono"/>
      <p:regular r:id="rId35"/>
      <p:bold r:id="rId36"/>
      <p:italic r:id="rId37"/>
      <p:boldItalic r:id="rId38"/>
    </p:embeddedFont>
    <p:embeddedFont>
      <p:font typeface="Open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.fntdata"/><Relationship Id="rId20" Type="http://schemas.openxmlformats.org/officeDocument/2006/relationships/slide" Target="slides/slide15.xml"/><Relationship Id="rId42" Type="http://schemas.openxmlformats.org/officeDocument/2006/relationships/font" Target="fonts/OpenSans-boldItalic.fntdata"/><Relationship Id="rId41" Type="http://schemas.openxmlformats.org/officeDocument/2006/relationships/font" Target="fonts/OpenSans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conomica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Economica-italic.fntdata"/><Relationship Id="rId10" Type="http://schemas.openxmlformats.org/officeDocument/2006/relationships/slide" Target="slides/slide5.xml"/><Relationship Id="rId32" Type="http://schemas.openxmlformats.org/officeDocument/2006/relationships/font" Target="fonts/Economica-bold.fntdata"/><Relationship Id="rId13" Type="http://schemas.openxmlformats.org/officeDocument/2006/relationships/slide" Target="slides/slide8.xml"/><Relationship Id="rId35" Type="http://schemas.openxmlformats.org/officeDocument/2006/relationships/font" Target="fonts/RobotoMono-regular.fntdata"/><Relationship Id="rId12" Type="http://schemas.openxmlformats.org/officeDocument/2006/relationships/slide" Target="slides/slide7.xml"/><Relationship Id="rId34" Type="http://schemas.openxmlformats.org/officeDocument/2006/relationships/font" Target="fonts/Economica-boldItalic.fntdata"/><Relationship Id="rId15" Type="http://schemas.openxmlformats.org/officeDocument/2006/relationships/slide" Target="slides/slide10.xml"/><Relationship Id="rId37" Type="http://schemas.openxmlformats.org/officeDocument/2006/relationships/font" Target="fonts/RobotoMono-italic.fntdata"/><Relationship Id="rId14" Type="http://schemas.openxmlformats.org/officeDocument/2006/relationships/slide" Target="slides/slide9.xml"/><Relationship Id="rId36" Type="http://schemas.openxmlformats.org/officeDocument/2006/relationships/font" Target="fonts/RobotoMono-bold.fntdata"/><Relationship Id="rId17" Type="http://schemas.openxmlformats.org/officeDocument/2006/relationships/slide" Target="slides/slide12.xml"/><Relationship Id="rId39" Type="http://schemas.openxmlformats.org/officeDocument/2006/relationships/font" Target="fonts/OpenSans-regular.fntdata"/><Relationship Id="rId16" Type="http://schemas.openxmlformats.org/officeDocument/2006/relationships/slide" Target="slides/slide11.xml"/><Relationship Id="rId38" Type="http://schemas.openxmlformats.org/officeDocument/2006/relationships/font" Target="fonts/RobotoMon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upport.google.com/pinpoint/answer/13012346?hl=en&amp;ref_topic=11948319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13b9f52836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13b9f52836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very hard to visually check a large amount of numbers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13b9f52836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13b9f52836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13b9f52836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13b9f52836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13b9f52836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13b9f52836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Won’t always be this easy, but don’t be surprised if there exists a more usable file of the same document from a different source.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academic papers, try reaching out directly to the authors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13b9f52836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13b9f52836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is especially useful when you need to a </a:t>
            </a:r>
            <a:r>
              <a:rPr lang="en"/>
              <a:t>complex</a:t>
            </a:r>
            <a:r>
              <a:rPr lang="en"/>
              <a:t> file, many versions of the same file, or if you expect to scrape as </a:t>
            </a:r>
            <a:r>
              <a:rPr lang="en"/>
              <a:t>similar</a:t>
            </a:r>
            <a:r>
              <a:rPr lang="en"/>
              <a:t> file again (code reuse)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13b9f52836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13b9f52836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to HANDS ON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13b9f52836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13b9f52836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13b9f52836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13b9f52836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Adobe Acrobat (not reader!) is expensive, but including because you may already have access through your workplace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1513c409a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1513c409a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up: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https://support.google.com/pinpoint/answer/13012346?hl=en&amp;ref_topic=11948319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13b9f52836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13b9f52836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Fast, but hard to do multiple pages with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for casual use - perhaps you want to email some text to someone, or need to google search a long paragraph or something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Would not be my go-to for most things, but good to know it’s available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1513c409a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1513c409a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13b9f52836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13b9f52836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pages or many gigabytes, command line is easier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13b9f52836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13b9f52836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13b9f52836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13b9f52836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13b9f52836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13b9f52836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terminal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13b9f52836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13b9f52836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won’t see a response after hitting enter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Make sure to type everything exactly as above: all lowercase, single spaces, and single or double-dashes as indicated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13b9f52836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13b9f52836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Enjoy your lovely searchable 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13b9f52836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13b9f52836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13b9f52836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13b9f52836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13b9f52836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13b9f52836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13b9f52836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13b9f52836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13b9f52836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13b9f52836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really official names, but the way I think of it. Searching online shows that “True PDF” is a common term. The “PDF Association” (such a thing exists!) calls them “born digital” PDFs.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13b9f52836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13b9f52836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https://www.seattlepi.com/business/article/Facebook-argues-it-s-not-worth-15-billion-1299927.php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15afdf7c7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15afdf7c7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https://www.seattlepi.com/business/article/Facebook-argues-it-s-not-worth-15-billion-1299927.php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126525" y="4657225"/>
            <a:ext cx="342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github.com/scottpham/nicar23-pdfs</a:t>
            </a:r>
            <a:endParaRPr b="1">
              <a:solidFill>
                <a:srgbClr val="666666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govinfo.gov/app/collection/erp/2022" TargetMode="External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govinfo.gov/app/collection/erp/2022" TargetMode="External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cleverpdf.com/" TargetMode="External"/><Relationship Id="rId4" Type="http://schemas.openxmlformats.org/officeDocument/2006/relationships/hyperlink" Target="https://online2pdf.com/pdf2excel" TargetMode="External"/><Relationship Id="rId5" Type="http://schemas.openxmlformats.org/officeDocument/2006/relationships/hyperlink" Target="https://github.com/jsvine/pdfplumber" TargetMode="External"/><Relationship Id="rId6" Type="http://schemas.openxmlformats.org/officeDocument/2006/relationships/hyperlink" Target="https://pypi.org/project/tabula-py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documentcloud.org/" TargetMode="External"/><Relationship Id="rId4" Type="http://schemas.openxmlformats.org/officeDocument/2006/relationships/hyperlink" Target="https://journaliststudio.google.com/pinpoint/" TargetMode="External"/><Relationship Id="rId5" Type="http://schemas.openxmlformats.org/officeDocument/2006/relationships/hyperlink" Target="https://www.theverge.com/2019/4/18/18484973/adobe-acrobat-pro-character-recognition-searchable-text-pdf" TargetMode="External"/><Relationship Id="rId6" Type="http://schemas.openxmlformats.org/officeDocument/2006/relationships/hyperlink" Target="https://pypi.org/project/pytesseract/" TargetMode="External"/><Relationship Id="rId7" Type="http://schemas.openxmlformats.org/officeDocument/2006/relationships/hyperlink" Target="https://ocrmypdf.readthedocs.io/en/latest/" TargetMode="External"/><Relationship Id="rId8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support.google.com/pinpoint/answer/13012346?hl=en&amp;ref_topic=11948319" TargetMode="External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play.google.com/store/apps/details?id=com.renard.ocr&amp;hl=en_US&amp;gl=US&amp;pli=1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pdfa.org/a-technical-and-cultural-assessment-of-the-mueller-report-pdf/" TargetMode="External"/><Relationship Id="rId4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tabula.technology/" TargetMode="External"/><Relationship Id="rId4" Type="http://schemas.openxmlformats.org/officeDocument/2006/relationships/image" Target="../media/image3.png"/><Relationship Id="rId5" Type="http://schemas.openxmlformats.org/officeDocument/2006/relationships/hyperlink" Target="https://ocrmypdf.readthedocs.io/en/latest/" TargetMode="External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tabula.technology/" TargetMode="External"/><Relationship Id="rId4" Type="http://schemas.openxmlformats.org/officeDocument/2006/relationships/image" Target="../media/image3.png"/><Relationship Id="rId5" Type="http://schemas.openxmlformats.org/officeDocument/2006/relationships/hyperlink" Target="https://ocrmypdf.readthedocs.io/en/latest/" TargetMode="External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2807925" y="978875"/>
            <a:ext cx="36699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Extracting data from PDFs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0" y="2725630"/>
            <a:ext cx="1333500" cy="13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/>
          <p:nvPr/>
        </p:nvSpPr>
        <p:spPr>
          <a:xfrm>
            <a:off x="3190555" y="3856400"/>
            <a:ext cx="658500" cy="718475"/>
          </a:xfrm>
          <a:custGeom>
            <a:rect b="b" l="l" r="r" t="t"/>
            <a:pathLst>
              <a:path extrusionOk="0" h="28739" w="26340">
                <a:moveTo>
                  <a:pt x="26340" y="0"/>
                </a:moveTo>
                <a:cubicBezTo>
                  <a:pt x="22312" y="1524"/>
                  <a:pt x="6365" y="4354"/>
                  <a:pt x="2174" y="9144"/>
                </a:cubicBezTo>
                <a:cubicBezTo>
                  <a:pt x="-2017" y="13934"/>
                  <a:pt x="1357" y="25473"/>
                  <a:pt x="1194" y="28739"/>
                </a:cubicBez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stealth"/>
            <a:tailEnd len="med" w="med" type="stealth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to extract data from PDFs</a:t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when you must.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Upsides: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Downsides: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Accuracy is hit-or-miss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</a:t>
            </a:r>
            <a:r>
              <a:rPr lang="en"/>
              <a:t>otentially </a:t>
            </a:r>
            <a:r>
              <a:rPr lang="en"/>
              <a:t>hard to fact check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can take you longer than the alternatives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Economic Report of the President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First google link →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5575" y="258750"/>
            <a:ext cx="5310374" cy="4536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400 + page PDF.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Searchable, but filled with data tables.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1375"/>
            <a:ext cx="409057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google link: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GovInfo site with XLS files for every table</a:t>
            </a:r>
            <a:endParaRPr/>
          </a:p>
        </p:txBody>
      </p:sp>
      <p:pic>
        <p:nvPicPr>
          <p:cNvPr id="149" name="Google Shape;149;p2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9575" y="1315588"/>
            <a:ext cx="5719499" cy="2952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data from computer-generated-PDFs</a:t>
            </a:r>
            <a:endParaRPr/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Tabula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Drag and drop sites - easy, but may require payment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CleverPDF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PDF to Excel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Pdfplumber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6"/>
              </a:rPr>
              <a:t>Tabula-py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Hands-on: Working with Tabula</a:t>
            </a:r>
            <a:endParaRPr/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250" y="1035450"/>
            <a:ext cx="5424862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OCR</a:t>
            </a:r>
            <a:endParaRPr/>
          </a:p>
        </p:txBody>
      </p:sp>
      <p:sp>
        <p:nvSpPr>
          <p:cNvPr id="167" name="Google Shape;167;p2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(Optical Character Recognition)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Commonly needed with court documents, older documents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Easier with text-only or text-mostly documents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Tabular data is troublesome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Images, handwriting, and redaction can mess you up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Some algorithms are better than others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OCR</a:t>
            </a:r>
            <a:endParaRPr/>
          </a:p>
        </p:txBody>
      </p:sp>
      <p:sp>
        <p:nvSpPr>
          <p:cNvPr id="173" name="Google Shape;173;p2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options: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DocumentCloud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Google PinPoint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Adobe Acrobat Pro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Short guide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6"/>
              </a:rPr>
              <a:t>pytesseract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Command-line utilities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OCRmyPDF</a:t>
            </a:r>
            <a:endParaRPr/>
          </a:p>
        </p:txBody>
      </p:sp>
      <p:pic>
        <p:nvPicPr>
          <p:cNvPr id="174" name="Google Shape;174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83750" y="315925"/>
            <a:ext cx="4974924" cy="4147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Pinpoint</a:t>
            </a:r>
            <a:endParaRPr/>
          </a:p>
        </p:txBody>
      </p:sp>
      <p:sp>
        <p:nvSpPr>
          <p:cNvPr id="180" name="Google Shape;180;p30"/>
          <p:cNvSpPr txBox="1"/>
          <p:nvPr>
            <p:ph idx="1" type="body"/>
          </p:nvPr>
        </p:nvSpPr>
        <p:spPr>
          <a:xfrm>
            <a:off x="311700" y="1225225"/>
            <a:ext cx="38721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 of Google’s “Journalist Studio”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Experimental structured data scraping </a:t>
            </a:r>
            <a:r>
              <a:rPr lang="en" u="sng">
                <a:solidFill>
                  <a:schemeClr val="hlink"/>
                </a:solidFill>
                <a:hlinkClick r:id="rId3"/>
              </a:rPr>
              <a:t>in beta</a:t>
            </a:r>
            <a:endParaRPr/>
          </a:p>
        </p:txBody>
      </p:sp>
      <p:pic>
        <p:nvPicPr>
          <p:cNvPr id="181" name="Google Shape;18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7300" y="1056488"/>
            <a:ext cx="4464999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phone (seriously)</a:t>
            </a:r>
            <a:endParaRPr/>
          </a:p>
        </p:txBody>
      </p:sp>
      <p:sp>
        <p:nvSpPr>
          <p:cNvPr id="187" name="Google Shape;187;p31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iPhone photos app, notes app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Requires iPhone Xs or later (2018+)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Android: People seem to like </a:t>
            </a:r>
            <a:r>
              <a:rPr lang="en" u="sng">
                <a:solidFill>
                  <a:schemeClr val="hlink"/>
                </a:solidFill>
                <a:hlinkClick r:id="rId3"/>
              </a:rPr>
              <a:t>“Text Fairy”</a:t>
            </a:r>
            <a:endParaRPr/>
          </a:p>
        </p:txBody>
      </p:sp>
      <p:pic>
        <p:nvPicPr>
          <p:cNvPr id="188" name="Google Shape;18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0250" y="979900"/>
            <a:ext cx="5719501" cy="31837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files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4351" y="1291450"/>
            <a:ext cx="5975302" cy="33610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p14"/>
          <p:cNvCxnSpPr/>
          <p:nvPr/>
        </p:nvCxnSpPr>
        <p:spPr>
          <a:xfrm flipH="1">
            <a:off x="6170950" y="3766600"/>
            <a:ext cx="1131600" cy="3591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to use a command-line activity</a:t>
            </a:r>
            <a:endParaRPr/>
          </a:p>
        </p:txBody>
      </p:sp>
      <p:sp>
        <p:nvSpPr>
          <p:cNvPr id="194" name="Google Shape;194;p3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Your files are big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need it fast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need a little more flexibility than the GUI tools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200" name="Google Shape;200;p33"/>
          <p:cNvSpPr txBox="1"/>
          <p:nvPr>
            <p:ph idx="1" type="body"/>
          </p:nvPr>
        </p:nvSpPr>
        <p:spPr>
          <a:xfrm>
            <a:off x="311700" y="1399400"/>
            <a:ext cx="30639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Mueller Report:</a:t>
            </a:r>
            <a:endParaRPr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More than 400 pages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Intense competition to publish upon release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Completely unsearchable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Embarrassment</a:t>
            </a:r>
            <a:r>
              <a:rPr lang="en"/>
              <a:t> to the “</a:t>
            </a:r>
            <a:r>
              <a:rPr lang="en" u="sng">
                <a:solidFill>
                  <a:schemeClr val="hlink"/>
                </a:solidFill>
                <a:hlinkClick r:id="rId3"/>
              </a:rPr>
              <a:t>PDF Association</a:t>
            </a:r>
            <a:r>
              <a:rPr lang="en"/>
              <a:t>”</a:t>
            </a:r>
            <a:endParaRPr/>
          </a:p>
        </p:txBody>
      </p:sp>
      <p:pic>
        <p:nvPicPr>
          <p:cNvPr id="201" name="Google Shape;20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4800" y="555600"/>
            <a:ext cx="3686175" cy="368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Hands-on: OCRmyPDF</a:t>
            </a:r>
            <a:endParaRPr/>
          </a:p>
        </p:txBody>
      </p:sp>
      <p:sp>
        <p:nvSpPr>
          <p:cNvPr id="207" name="Google Shape;207;p3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Download the PDF: </a:t>
            </a:r>
            <a:r>
              <a:rPr lang="en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comey_memoranda.pdf</a:t>
            </a:r>
            <a:r>
              <a:rPr lang="en"/>
              <a:t> from the Github repo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Move it to your computer’s Desktop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Open up your terminal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Mac users: Cmd + SPACE will open spotlight. Then just type “terminal” and hit Enter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2637" y="2877800"/>
            <a:ext cx="4738721" cy="17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Hands-on: OCRmyPDF</a:t>
            </a:r>
            <a:endParaRPr/>
          </a:p>
        </p:txBody>
      </p:sp>
      <p:pic>
        <p:nvPicPr>
          <p:cNvPr id="214" name="Google Shape;2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0150" y="1147225"/>
            <a:ext cx="5410200" cy="34766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5" name="Google Shape;215;p35"/>
          <p:cNvSpPr txBox="1"/>
          <p:nvPr>
            <p:ph idx="1" type="body"/>
          </p:nvPr>
        </p:nvSpPr>
        <p:spPr>
          <a:xfrm>
            <a:off x="311700" y="1399400"/>
            <a:ext cx="31215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cd ~/Desktop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ocrmypdf --force-ocr comey_memoranda.pdf comey_memoranda_ocr.pdf</a:t>
            </a:r>
            <a:endParaRPr sz="1300">
              <a:highlight>
                <a:srgbClr val="D9D9D9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Hands-on: OCRmyPDF</a:t>
            </a:r>
            <a:endParaRPr/>
          </a:p>
        </p:txBody>
      </p:sp>
      <p:sp>
        <p:nvSpPr>
          <p:cNvPr id="221" name="Google Shape;221;p3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cd ~/Desktop</a:t>
            </a:r>
            <a:endParaRPr sz="1700">
              <a:solidFill>
                <a:srgbClr val="000000"/>
              </a:solidFill>
              <a:highlight>
                <a:srgbClr val="D9D9D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  <a:highlight>
                <a:srgbClr val="D9D9D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ocrmypdf --force-ocr comey_memoranda.pdf comey_memoranda_ocr.pdf</a:t>
            </a:r>
            <a:endParaRPr sz="2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Hands-on: OCRmyPDF</a:t>
            </a:r>
            <a:endParaRPr/>
          </a:p>
        </p:txBody>
      </p:sp>
      <p:pic>
        <p:nvPicPr>
          <p:cNvPr id="227" name="Google Shape;2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291125"/>
            <a:ext cx="7467600" cy="29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am I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reporter, formerly at BuzzFeed News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Teach at the City College of New York (CUNY)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I’ve worked on both solo investigations and large collaborations like the FinCEN Files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do data analysis in Python/Pandas but started with a lot of tools you’re seeing today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tools we’re using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Tabula - a free and open-source downloadable app for extracting tables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Ocrmypdf - a free and open-source command-line application for optical character recognition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1463" y="2285438"/>
            <a:ext cx="2505075" cy="21240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6" name="Google Shape;86;p16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43776" y="2387675"/>
            <a:ext cx="3860849" cy="19196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tools we’re using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Tabula - a free and open-source downloadable app for extracting tables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Ocrmypdf - a free and open-source command-line application for optical character recognition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7438" y="2311463"/>
            <a:ext cx="2505075" cy="21240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4" name="Google Shape;94;p17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43776" y="2387675"/>
            <a:ext cx="3860849" cy="19196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95" name="Google Shape;95;p17"/>
          <p:cNvCxnSpPr/>
          <p:nvPr/>
        </p:nvCxnSpPr>
        <p:spPr>
          <a:xfrm>
            <a:off x="756050" y="4077950"/>
            <a:ext cx="287400" cy="603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" name="Google Shape;96;p17"/>
          <p:cNvSpPr txBox="1"/>
          <p:nvPr/>
        </p:nvSpPr>
        <p:spPr>
          <a:xfrm rot="-1022698">
            <a:off x="72629" y="3692743"/>
            <a:ext cx="1728630" cy="3693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D/L instructions here!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this so damn hard?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PDFs are for </a:t>
            </a:r>
            <a:r>
              <a:rPr i="1" lang="en"/>
              <a:t>seeing </a:t>
            </a:r>
            <a:r>
              <a:rPr lang="en"/>
              <a:t>not for </a:t>
            </a:r>
            <a:r>
              <a:rPr i="1" lang="en"/>
              <a:t>reading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“Glyphs” not “text”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1750" y="1980200"/>
            <a:ext cx="4620499" cy="259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two types of PDFs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1399400"/>
            <a:ext cx="3909900" cy="33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“Computer-generated PDFs” 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Usually converted from a text document like Microsoft Word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“Image-only” PDFs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Usually a digitally scanned </a:t>
            </a:r>
            <a:r>
              <a:rPr lang="en"/>
              <a:t>version of print documents.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/>
              <a:t>OCR’d PDFs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Image-only PDFs that have been “augmented” with a searchable text layer</a:t>
            </a:r>
            <a:endParaRPr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0250" y="1311300"/>
            <a:ext cx="4878599" cy="244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But…why?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reasons why something might make an image-only PDF: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Convenience/laziness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Fear of manipulation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Fear of redaction mistakes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But…why?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reasons why something might make an image-only PDF: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Convenience/laziness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Fear of manipulation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Fear of redaction mistakes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Actual malice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